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2" r:id="rId8"/>
    <p:sldId id="273" r:id="rId9"/>
    <p:sldId id="265" r:id="rId10"/>
    <p:sldId id="266" r:id="rId11"/>
    <p:sldId id="270" r:id="rId12"/>
    <p:sldId id="277" r:id="rId13"/>
    <p:sldId id="271" r:id="rId14"/>
    <p:sldId id="268" r:id="rId15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u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22" name="Subtitlu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Clic pentru a edita stilul de subtitlu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20" name="Substituent subsol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10" name="Substituent număr diapozitiv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Dreptunghi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eptunghi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6" name="Dreptunghi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Clic pentru editare stiluri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Dreptunghi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9" name="Schemă logică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ă logică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dială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or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ubstituent titl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o-RO" smtClean="0"/>
              <a:t>Clic pentru editare stil titlu</a:t>
            </a:r>
            <a:endParaRPr kumimoji="0" lang="en-US"/>
          </a:p>
        </p:txBody>
      </p:sp>
      <p:sp>
        <p:nvSpPr>
          <p:cNvPr id="9" name="Substituent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Clic pentru editare stiluri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24" name="Substituent dată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DBA784-E2EE-441B-8A85-9978B097D774}" type="datetimeFigureOut">
              <a:rPr lang="ro-RO" smtClean="0"/>
              <a:pPr/>
              <a:t>19.06.2018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o-RO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3A6DF29-AC80-46A8-B641-09158327721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5" name="Dreptunghi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Student Talent Bank (STB</a:t>
            </a:r>
            <a:r>
              <a:rPr lang="ro-RO" b="1" dirty="0" smtClean="0">
                <a:solidFill>
                  <a:srgbClr val="00206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Erasmus+ (KA1)</a:t>
            </a:r>
            <a:r>
              <a:rPr lang="ro-RO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31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stituent conținut 4"/>
          <p:cNvSpPr>
            <a:spLocks noGrp="1"/>
          </p:cNvSpPr>
          <p:nvPr>
            <p:ph idx="1"/>
          </p:nvPr>
        </p:nvSpPr>
        <p:spPr>
          <a:xfrm>
            <a:off x="3131840" y="5517232"/>
            <a:ext cx="3600399" cy="864096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o-RO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Katerini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>
              <a:buNone/>
            </a:pPr>
            <a:r>
              <a:rPr lang="ro-RO" sz="2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 iunie</a:t>
            </a:r>
            <a:r>
              <a:rPr 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ro-RO" sz="2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o-R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7188"/>
            <a:ext cx="3779149" cy="69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5060"/>
            <a:ext cx="2315661" cy="99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924944"/>
            <a:ext cx="22367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Imagini pentru Greek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676" y="5194714"/>
            <a:ext cx="2053966" cy="115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49531"/>
            <a:ext cx="1348098" cy="1152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8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 flipV="1">
            <a:off x="3142384" y="6477974"/>
            <a:ext cx="4221235" cy="3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In lucru\STB_Grecia\thumbna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3" t="13769" b="23465"/>
          <a:stretch/>
        </p:blipFill>
        <p:spPr bwMode="auto">
          <a:xfrm>
            <a:off x="1923859" y="186598"/>
            <a:ext cx="6170385" cy="30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In lucru\STB_Grecia\thumbnail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0" b="10281"/>
          <a:stretch/>
        </p:blipFill>
        <p:spPr bwMode="auto">
          <a:xfrm>
            <a:off x="1945741" y="3395938"/>
            <a:ext cx="6170385" cy="30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6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2126945" cy="202034"/>
          </a:xfrm>
        </p:spPr>
        <p:txBody>
          <a:bodyPr>
            <a:normAutofit fontScale="90000"/>
          </a:bodyPr>
          <a:lstStyle/>
          <a:p>
            <a:r>
              <a:rPr lang="ro-RO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iunie 2018</a:t>
            </a:r>
            <a:endParaRPr lang="ro-RO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187624" y="2060848"/>
            <a:ext cx="7704856" cy="410445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 </a:t>
            </a:r>
            <a:r>
              <a:rPr lang="vi-VN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r>
              <a:rPr lang="ro-RO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ezvoltarea </a:t>
            </a:r>
            <a:r>
              <a:rPr lang="vi-VN" sz="1800">
                <a:latin typeface="Arial" panose="020B0604020202020204" pitchFamily="34" charset="0"/>
                <a:cs typeface="Arial" panose="020B0604020202020204" pitchFamily="34" charset="0"/>
              </a:rPr>
              <a:t>modulelor de curs pentru profesori 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(conținuturi potențiale</a:t>
            </a:r>
            <a:r>
              <a:rPr lang="ro-RO" sz="18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– EM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calendarul </a:t>
            </a:r>
            <a:r>
              <a:rPr lang="vi-VN" sz="1800"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criteriile de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selec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ție a p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rofesoril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or -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EUN</a:t>
            </a:r>
            <a:endParaRPr lang="vi-VN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ro-RO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o-RO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roiectarea </a:t>
            </a:r>
            <a:r>
              <a:rPr lang="vi-VN" sz="1800">
                <a:latin typeface="Arial" panose="020B0604020202020204" pitchFamily="34" charset="0"/>
                <a:cs typeface="Arial" panose="020B0604020202020204" pitchFamily="34" charset="0"/>
              </a:rPr>
              <a:t>și dezvoltarea platformei 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(structură și conținut)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A1-A2 </a:t>
            </a:r>
            <a:r>
              <a:rPr lang="vi-VN" sz="1800">
                <a:latin typeface="Arial" panose="020B0604020202020204" pitchFamily="34" charset="0"/>
                <a:cs typeface="Arial" panose="020B0604020202020204" pitchFamily="34" charset="0"/>
              </a:rPr>
              <a:t>- PLATON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o-RO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venimente de multiplicare, difuzare și diseminare</a:t>
            </a:r>
            <a:r>
              <a:rPr lang="ro-RO" sz="18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a proiectului (buletine informative, mass-media sociale)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>
                <a:latin typeface="Arial" panose="020B0604020202020204" pitchFamily="34" charset="0"/>
                <a:cs typeface="Arial" panose="020B0604020202020204" pitchFamily="34" charset="0"/>
              </a:rPr>
              <a:t>- ALDA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Monitorizare </a:t>
            </a:r>
            <a:r>
              <a:rPr lang="vi-VN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 </a:t>
            </a:r>
            <a:r>
              <a:rPr lang="vi-VN" sz="1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</a:t>
            </a:r>
            <a:r>
              <a:rPr lang="ro-RO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 pentru primele șase luni </a:t>
            </a:r>
            <a:r>
              <a:rPr lang="ro-RO" sz="18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e proiect</a:t>
            </a:r>
            <a:endParaRPr lang="vi-VN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2799924" y="6266081"/>
            <a:ext cx="5084444" cy="41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u 1"/>
          <p:cNvSpPr txBox="1">
            <a:spLocks/>
          </p:cNvSpPr>
          <p:nvPr/>
        </p:nvSpPr>
        <p:spPr>
          <a:xfrm>
            <a:off x="1403648" y="836712"/>
            <a:ext cx="6480720" cy="5765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întâlnirii</a:t>
            </a:r>
            <a:endParaRPr lang="ro-R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2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2627784" y="6210700"/>
            <a:ext cx="5660508" cy="46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In lucru\STB_Grecia\IMG-20180606-WA0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50"/>
          <a:stretch/>
        </p:blipFill>
        <p:spPr bwMode="auto">
          <a:xfrm>
            <a:off x="3347864" y="332656"/>
            <a:ext cx="5516492" cy="27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n lucru\STB_Grecia\IMG-20180606-WA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91"/>
          <a:stretch/>
        </p:blipFill>
        <p:spPr bwMode="auto">
          <a:xfrm>
            <a:off x="1331640" y="3356992"/>
            <a:ext cx="5868144" cy="251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7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945244" y="1124744"/>
            <a:ext cx="3859004" cy="490066"/>
          </a:xfrm>
        </p:spPr>
        <p:txBody>
          <a:bodyPr>
            <a:normAutofit/>
          </a:bodyPr>
          <a:lstStyle/>
          <a:p>
            <a:r>
              <a:rPr lang="ro-RO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viitoare a proiectului</a:t>
            </a:r>
            <a:endParaRPr lang="ro-RO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691680" y="1772816"/>
            <a:ext cx="6552728" cy="165618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800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lista </a:t>
            </a:r>
            <a:r>
              <a:rPr lang="en-US" sz="1800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en-US" sz="1800" dirty="0" err="1" smtClean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realizare</a:t>
            </a:r>
            <a:r>
              <a:rPr lang="en-US" sz="1800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module de </a:t>
            </a:r>
            <a:r>
              <a:rPr lang="en-US" sz="1800" dirty="0" err="1" smtClean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formare</a:t>
            </a:r>
            <a:endParaRPr lang="en-GB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800" dirty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</a:t>
            </a:r>
            <a:r>
              <a:rPr lang="ro-RO" sz="1800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aport </a:t>
            </a:r>
            <a:r>
              <a:rPr lang="ro-RO" sz="1800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intermediar</a:t>
            </a:r>
            <a:endParaRPr lang="en-GB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800" dirty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</a:t>
            </a:r>
            <a:r>
              <a:rPr lang="ro-RO" sz="1800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euniunea </a:t>
            </a:r>
            <a:r>
              <a:rPr lang="ro-RO" sz="1800" dirty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următoare: noiembrie, Bruxelles (găzduit de </a:t>
            </a:r>
            <a:r>
              <a:rPr lang="ro-RO" sz="1800" dirty="0" err="1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EUN</a:t>
            </a:r>
            <a:r>
              <a:rPr lang="ro-RO" sz="1800" dirty="0" smtClean="0">
                <a:solidFill>
                  <a:srgbClr val="21212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en-GB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2296" indent="0" algn="just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o-RO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2230069" y="6203023"/>
            <a:ext cx="5753519" cy="47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Desktop\In lucru\STB_Grecia\IMG-20180606-WA0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26" b="5152"/>
          <a:stretch/>
        </p:blipFill>
        <p:spPr bwMode="auto">
          <a:xfrm>
            <a:off x="2106357" y="3357232"/>
            <a:ext cx="6000942" cy="26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93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132079" y="5250701"/>
            <a:ext cx="4447869" cy="677075"/>
          </a:xfrm>
        </p:spPr>
        <p:txBody>
          <a:bodyPr>
            <a:normAutofit/>
          </a:bodyPr>
          <a:lstStyle/>
          <a:p>
            <a:r>
              <a:rPr lang="ro-RO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r>
              <a:rPr lang="ro-RO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o-RO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1600" dirty="0">
                <a:solidFill>
                  <a:srgbClr val="002060"/>
                </a:solidFill>
                <a:effectLst/>
              </a:rPr>
              <a:t> </a:t>
            </a:r>
            <a:r>
              <a:rPr lang="ro-RO" sz="1600" dirty="0" smtClean="0">
                <a:solidFill>
                  <a:srgbClr val="002060"/>
                </a:solidFill>
                <a:effectLst/>
              </a:rPr>
              <a:t>	</a:t>
            </a:r>
            <a:r>
              <a:rPr lang="ro-RO" sz="120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InspectoratulScolarJudeteanIasi</a:t>
            </a:r>
            <a:r>
              <a:rPr lang="ro-RO" sz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Proiecte.isjiasi</a:t>
            </a:r>
            <a:endParaRPr lang="ro-RO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187624" y="836712"/>
            <a:ext cx="7344817" cy="43204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o-RO" sz="14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 mulțumim pentru atenție!</a:t>
            </a:r>
            <a:endParaRPr lang="ro-RO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ine 4" descr="facebook_like_logo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4798" y="5589239"/>
            <a:ext cx="504056" cy="28803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2605069" y="6123902"/>
            <a:ext cx="5135283" cy="4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989"/>
            <a:ext cx="1340568" cy="57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user\Desktop\IMG-20180606-WA00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81"/>
          <a:stretch/>
        </p:blipFill>
        <p:spPr bwMode="auto">
          <a:xfrm>
            <a:off x="1765471" y="1124745"/>
            <a:ext cx="6814477" cy="32282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stituent conținut 2"/>
          <p:cNvSpPr txBox="1">
            <a:spLocks/>
          </p:cNvSpPr>
          <p:nvPr/>
        </p:nvSpPr>
        <p:spPr>
          <a:xfrm>
            <a:off x="1979712" y="4445496"/>
            <a:ext cx="6430924" cy="63968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r">
              <a:buFont typeface="Wingdings 2"/>
              <a:buNone/>
            </a:pP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Participant- </a:t>
            </a:r>
            <a:r>
              <a:rPr lang="ro-RO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ro-RO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Mihaela Mariana </a:t>
            </a:r>
            <a:r>
              <a:rPr lang="ro-RO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ȚURA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inspector școlar general </a:t>
            </a:r>
            <a:r>
              <a:rPr lang="ro-RO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adjunct</a:t>
            </a:r>
            <a:endParaRPr lang="ro-R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80278" y="1268760"/>
            <a:ext cx="7240848" cy="57606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Descriere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endParaRPr lang="ro-R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7892707"/>
              </p:ext>
            </p:extLst>
          </p:nvPr>
        </p:nvGraphicFramePr>
        <p:xfrm>
          <a:off x="1403304" y="2038045"/>
          <a:ext cx="7344816" cy="2880320"/>
        </p:xfrm>
        <a:graphic>
          <a:graphicData uri="http://schemas.openxmlformats.org/drawingml/2006/table">
            <a:tbl>
              <a:tblPr firstRow="1" firstCol="1" bandRow="1"/>
              <a:tblGrid>
                <a:gridCol w="2629644"/>
                <a:gridCol w="471517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Titlu proiect</a:t>
                      </a:r>
                      <a:endParaRPr lang="ro-RO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Student Talent Bank</a:t>
                      </a:r>
                      <a:r>
                        <a:rPr lang="it-IT" sz="2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o-RO" sz="2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(STB) </a:t>
                      </a:r>
                      <a:endParaRPr lang="ro-RO" sz="2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Tip</a:t>
                      </a:r>
                      <a:endParaRPr lang="ro-RO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Proiect Erasmus+ (KA1) – Mobilitate școlară</a:t>
                      </a:r>
                      <a:endParaRPr lang="ro-RO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Număr proiect</a:t>
                      </a:r>
                      <a:endParaRPr lang="ro-RO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2017-1-FR01-KA201-037170</a:t>
                      </a:r>
                      <a:endParaRPr lang="ro-RO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o-RO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Perioada de implementare</a:t>
                      </a:r>
                      <a:endParaRPr lang="ro-RO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01/11/2017 – 31/10/2019</a:t>
                      </a:r>
                      <a:endParaRPr lang="ro-RO" sz="2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3779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8247"/>
            <a:ext cx="23161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835696" y="5817619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21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15615" y="4581128"/>
            <a:ext cx="7788770" cy="504056"/>
          </a:xfrm>
        </p:spPr>
        <p:txBody>
          <a:bodyPr>
            <a:normAutofit/>
          </a:bodyPr>
          <a:lstStyle/>
          <a:p>
            <a:pPr algn="ctr"/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INQ, </a:t>
            </a:r>
            <a:r>
              <a:rPr lang="ro-RO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Stichting</a:t>
            </a:r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Incubator, </a:t>
            </a:r>
            <a:r>
              <a:rPr lang="ro-RO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u 1"/>
          <p:cNvSpPr txBox="1">
            <a:spLocks/>
          </p:cNvSpPr>
          <p:nvPr/>
        </p:nvSpPr>
        <p:spPr>
          <a:xfrm>
            <a:off x="1115615" y="1772816"/>
            <a:ext cx="7788771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 – the European Association for Local Democracy, France: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coordonator</a:t>
            </a:r>
            <a:endParaRPr lang="ro-RO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u 1"/>
          <p:cNvSpPr txBox="1">
            <a:spLocks/>
          </p:cNvSpPr>
          <p:nvPr/>
        </p:nvSpPr>
        <p:spPr>
          <a:xfrm>
            <a:off x="1181671" y="2444761"/>
            <a:ext cx="7788770" cy="64807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PLATON M.E.P.E., </a:t>
            </a:r>
            <a:r>
              <a:rPr lang="ro-RO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u 1"/>
          <p:cNvSpPr txBox="1">
            <a:spLocks/>
          </p:cNvSpPr>
          <p:nvPr/>
        </p:nvSpPr>
        <p:spPr>
          <a:xfrm>
            <a:off x="1115615" y="3216245"/>
            <a:ext cx="7788770" cy="5040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EUN, EUN PARTNERSHIP AISBL, Belgium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u 1"/>
          <p:cNvSpPr txBox="1">
            <a:spLocks/>
          </p:cNvSpPr>
          <p:nvPr/>
        </p:nvSpPr>
        <p:spPr>
          <a:xfrm>
            <a:off x="979228" y="3859860"/>
            <a:ext cx="7788770" cy="5040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UVA, Universidad de Valladolidad, Spain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u 1"/>
          <p:cNvSpPr txBox="1">
            <a:spLocks/>
          </p:cNvSpPr>
          <p:nvPr/>
        </p:nvSpPr>
        <p:spPr>
          <a:xfrm>
            <a:off x="3145054" y="1124744"/>
            <a:ext cx="3744416" cy="504056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Parteneri</a:t>
            </a:r>
            <a:endParaRPr lang="ro-R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u 1"/>
          <p:cNvSpPr txBox="1">
            <a:spLocks/>
          </p:cNvSpPr>
          <p:nvPr/>
        </p:nvSpPr>
        <p:spPr>
          <a:xfrm>
            <a:off x="1260544" y="6064629"/>
            <a:ext cx="7653610" cy="504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 Școlar Județean </a:t>
            </a:r>
            <a:r>
              <a:rPr lang="ro-RO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Iași 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3779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8247"/>
            <a:ext cx="23161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u 1"/>
          <p:cNvSpPr txBox="1">
            <a:spLocks/>
          </p:cNvSpPr>
          <p:nvPr/>
        </p:nvSpPr>
        <p:spPr>
          <a:xfrm>
            <a:off x="1260544" y="5324191"/>
            <a:ext cx="7729128" cy="504056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EM, </a:t>
            </a:r>
            <a:r>
              <a:rPr lang="ro-RO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Eurocrea</a:t>
            </a:r>
            <a:r>
              <a:rPr lang="ro-RO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Merchant, </a:t>
            </a:r>
            <a:r>
              <a:rPr lang="ro-RO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ro-RO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06" y="1376772"/>
            <a:ext cx="1153106" cy="92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62" y="2380175"/>
            <a:ext cx="833810" cy="712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709" y="3223428"/>
            <a:ext cx="1399612" cy="606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62" y="3801441"/>
            <a:ext cx="624136" cy="63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071" y="4509120"/>
            <a:ext cx="1608499" cy="626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457" y="5224359"/>
            <a:ext cx="911227" cy="703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07" y="5986713"/>
            <a:ext cx="1946673" cy="65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12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131840" y="1002041"/>
            <a:ext cx="3456384" cy="561586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Scopul proiectului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787236" y="6093296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reptunghi 3"/>
          <p:cNvSpPr/>
          <p:nvPr/>
        </p:nvSpPr>
        <p:spPr>
          <a:xfrm>
            <a:off x="1115617" y="1772816"/>
            <a:ext cx="7776863" cy="4120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promovează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educația antreprenorială în rândul profesorilor din școlile secundare pentru a preveni abandonul școlar, pentru a facilita tranziția de la școală la locul de muncă și pentru a crește implicarea elevilor, în special în școlile care înregistrează un procent ridicat de minorități etnice și studenți 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străini.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vizează dezvoltarea competențelor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antreprenoriale și 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mentalității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 a încuraja implicarea școlară (O1), având suport o platformă online, </a:t>
            </a:r>
            <a:r>
              <a:rPr lang="ro-RO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Bank Time Talent </a:t>
            </a:r>
            <a:r>
              <a:rPr lang="ro-RO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School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Provocarea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este de a trece de la </a:t>
            </a:r>
            <a:r>
              <a:rPr lang="ro-RO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antreprenoriatul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clasic la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 nouă 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tendință, concentrată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 </a:t>
            </a:r>
            <a:r>
              <a:rPr lang="ro-RO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mentalitatea și comportamentul </a:t>
            </a:r>
            <a:r>
              <a:rPr lang="ro-RO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întreprinzător</a:t>
            </a:r>
            <a:r>
              <a:rPr lang="ro-RO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promovarea </a:t>
            </a:r>
            <a:r>
              <a:rPr lang="ro-RO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învățării prin practică, a eficacității de sine, a rezilienței și a motivației.</a:t>
            </a:r>
            <a:endParaRPr lang="ro-RO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7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643170" y="836712"/>
            <a:ext cx="4927317" cy="447922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 </a:t>
            </a:r>
            <a:r>
              <a:rPr lang="ro-RO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conceptuale</a:t>
            </a:r>
            <a:endParaRPr lang="ro-R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187625" y="1340768"/>
            <a:ext cx="7676732" cy="1872208"/>
          </a:xfrm>
        </p:spPr>
        <p:txBody>
          <a:bodyPr>
            <a:normAutofit/>
          </a:bodyPr>
          <a:lstStyle/>
          <a:p>
            <a:pPr marL="82296" indent="0" algn="just">
              <a:spcAft>
                <a:spcPts val="800"/>
              </a:spcAft>
              <a:buNone/>
            </a:pPr>
            <a:r>
              <a:rPr lang="ro-RO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1. </a:t>
            </a:r>
            <a:r>
              <a:rPr lang="ro-RO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consolidarea </a:t>
            </a:r>
            <a:r>
              <a:rPr lang="ro-RO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profilului cadrelor didactice, prin consolidarea educației și învățării antreprenoriale cu o abordare participativă pentru </a:t>
            </a:r>
            <a:r>
              <a:rPr lang="ro-RO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formare;</a:t>
            </a:r>
          </a:p>
          <a:p>
            <a:pPr marL="82296" indent="0" algn="just">
              <a:buNone/>
            </a:pPr>
            <a:r>
              <a:rPr lang="ro-RO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 </a:t>
            </a:r>
            <a:r>
              <a:rPr lang="ro-RO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utilizarea </a:t>
            </a:r>
            <a:r>
              <a:rPr lang="ro-RO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educației antreprenoriale ca metodă de sprijinire a profesorilor pentru a crește angajamentul elevilor și pentru a permite studenților să </a:t>
            </a:r>
            <a:r>
              <a:rPr lang="ro-RO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își gestioneze </a:t>
            </a:r>
            <a:r>
              <a:rPr lang="ro-RO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viitorul</a:t>
            </a:r>
            <a:r>
              <a:rPr lang="ro-RO" sz="1800" dirty="0">
                <a:latin typeface="Times New Roman"/>
                <a:ea typeface="Calibri"/>
              </a:rPr>
              <a:t>.</a:t>
            </a:r>
            <a:endParaRPr lang="ro-RO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8759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u 1"/>
          <p:cNvSpPr txBox="1">
            <a:spLocks/>
          </p:cNvSpPr>
          <p:nvPr/>
        </p:nvSpPr>
        <p:spPr>
          <a:xfrm>
            <a:off x="3716644" y="3081966"/>
            <a:ext cx="2592288" cy="5089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o-RO" sz="2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Obiective</a:t>
            </a:r>
            <a:endParaRPr lang="ro-RO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stituent conținut 2"/>
          <p:cNvSpPr txBox="1">
            <a:spLocks/>
          </p:cNvSpPr>
          <p:nvPr/>
        </p:nvSpPr>
        <p:spPr>
          <a:xfrm>
            <a:off x="1187625" y="3590884"/>
            <a:ext cx="7676732" cy="23583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vi-VN" sz="1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 Dezvoltarea de competențe și abilități relevante și de calitate pentru profesorii din învățământul secundar pentru a promova dezvoltarea lor profesională în materie de educație antreprenorială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Font typeface="Wingdings 2"/>
              <a:buNone/>
            </a:pPr>
            <a:r>
              <a:rPr lang="vi-VN" sz="1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 Sprijinirea școlilor pentru combaterea abandonului școlar timpuriu prin abordarea de noi metode și instrumente pentru a încuraja implicarea și motivația elevilor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Font typeface="Wingdings 2"/>
              <a:buNone/>
            </a:pPr>
            <a:r>
              <a:rPr lang="vi-VN" sz="1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Îmbunătățirea calității și a eficienței educației și formării profesionale</a:t>
            </a:r>
            <a:r>
              <a:rPr lang="ro-RO" sz="180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vi-VN" sz="1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Font typeface="Wingdings 2"/>
              <a:buNone/>
            </a:pPr>
            <a:r>
              <a:rPr lang="vi-VN" sz="1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vi-VN" sz="180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800" smtClean="0">
                <a:latin typeface="Arial" panose="020B0604020202020204" pitchFamily="34" charset="0"/>
                <a:cs typeface="Arial" panose="020B0604020202020204" pitchFamily="34" charset="0"/>
              </a:rPr>
              <a:t>Promovarea echității, a coeziunii sociale și a cetățeniei active.</a:t>
            </a:r>
          </a:p>
          <a:p>
            <a:pPr marL="82296" indent="0">
              <a:buFont typeface="Wingdings 2"/>
              <a:buNone/>
            </a:pP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0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02385" y="709700"/>
            <a:ext cx="7704856" cy="2216374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o-RO" sz="20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4-5 iunie 2018</a:t>
            </a:r>
            <a:br>
              <a:rPr lang="ro-RO" sz="20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vi-VN" sz="28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Școlile </a:t>
            </a:r>
            <a:r>
              <a:rPr lang="vi-VN" sz="2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Platon</a:t>
            </a:r>
            <a:r>
              <a:rPr lang="ro-RO" sz="2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o-RO" sz="2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vi-VN" sz="1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Proiecte </a:t>
            </a:r>
            <a:r>
              <a:rPr lang="vi-VN" sz="1800" b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UE / Departamentul de învățare pe tot parcursul </a:t>
            </a:r>
            <a:r>
              <a:rPr lang="vi-VN" sz="1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vieții</a:t>
            </a:r>
            <a:r>
              <a:rPr lang="ro-RO" sz="1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</a:t>
            </a:r>
            <a:br>
              <a:rPr lang="ro-RO" sz="1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vi-VN" sz="2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Ganochora,</a:t>
            </a:r>
            <a:r>
              <a:rPr lang="ro-RO" sz="2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vi-VN" sz="2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Katerini</a:t>
            </a:r>
            <a:r>
              <a:rPr lang="ro-RO" sz="2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o-RO" sz="2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o-RO" sz="20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– </a:t>
            </a:r>
            <a:r>
              <a:rPr lang="ro-RO" sz="1800" b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întâlnire </a:t>
            </a:r>
            <a:r>
              <a:rPr lang="ro-RO" sz="1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transnațională de proiect</a:t>
            </a:r>
            <a:endParaRPr lang="ro-RO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STB_Grecia\IMG-20180606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535" y="2855180"/>
            <a:ext cx="5458546" cy="30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3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96542" y="260648"/>
            <a:ext cx="2520280" cy="652934"/>
          </a:xfrm>
        </p:spPr>
        <p:txBody>
          <a:bodyPr>
            <a:normAutofit/>
          </a:bodyPr>
          <a:lstStyle/>
          <a:p>
            <a:r>
              <a:rPr lang="ro-RO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Despre gazde</a:t>
            </a:r>
            <a:endParaRPr lang="en-GB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43608" y="2492896"/>
            <a:ext cx="7818072" cy="41764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Katerini</a:t>
            </a:r>
            <a:r>
              <a:rPr lang="vi-VN" sz="1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greacă </a:t>
            </a:r>
            <a:r>
              <a:rPr lang="el-GR" sz="1500" i="1">
                <a:latin typeface="Arial" panose="020B0604020202020204" pitchFamily="34" charset="0"/>
                <a:cs typeface="Arial" panose="020B0604020202020204" pitchFamily="34" charset="0"/>
              </a:rPr>
              <a:t>Κατερίνη</a:t>
            </a:r>
            <a:r>
              <a:rPr lang="el-GR" sz="15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este un oraș în Macedonia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Centrală</a:t>
            </a:r>
            <a:r>
              <a:rPr lang="ro-RO" sz="15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Grecia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, capitala prefecturii Pieria.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Ganochora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 (greacă: </a:t>
            </a:r>
            <a:r>
              <a:rPr lang="el-GR" sz="1500" i="1">
                <a:latin typeface="Arial" panose="020B0604020202020204" pitchFamily="34" charset="0"/>
                <a:cs typeface="Arial" panose="020B0604020202020204" pitchFamily="34" charset="0"/>
              </a:rPr>
              <a:t>Γανόχωρα</a:t>
            </a:r>
            <a:r>
              <a:rPr lang="el-GR" sz="15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este o localitate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aparținând,</a:t>
            </a:r>
            <a:r>
              <a:rPr lang="ro-RO" sz="1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după 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reforma administrativă din 2011, municipiul Katerini,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ro-RO" sz="1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fiind 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un cartier municipal, cu 799 de locuitori. </a:t>
            </a:r>
            <a:r>
              <a:rPr lang="ro-RO" sz="15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fost înființată de refugiații din orașele din Țara de Est: Ganos și Chora, care s-au stabilit în zonă după schimbul de populație dintre Grecia și Turcia în 1922.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cunoscută</a:t>
            </a:r>
            <a:r>
              <a:rPr lang="ro-RO" sz="1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zonă, este </a:t>
            </a:r>
            <a:r>
              <a:rPr lang="vi-VN" sz="1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Stațiunea Paralia Keterini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, aflată la poalele Muntelui Olimp și având deschidere cu deschidere la Marea Egee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5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Școlile Platon 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grădiniț</a:t>
            </a:r>
            <a:r>
              <a:rPr lang="ro-RO" sz="1500" smtClean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1500" smtClean="0">
                <a:latin typeface="Arial" panose="020B0604020202020204" pitchFamily="34" charset="0"/>
                <a:cs typeface="Arial" panose="020B0604020202020204" pitchFamily="34" charset="0"/>
              </a:rPr>
              <a:t>învățământ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primar 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- gimnaziu - liceu - centru de învățare pe tot parcursul vieții) este o instituție de învățământ </a:t>
            </a:r>
            <a:r>
              <a:rPr lang="vi-VN" sz="150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vi-VN" sz="1500">
                <a:latin typeface="Arial" panose="020B0604020202020204" pitchFamily="34" charset="0"/>
                <a:cs typeface="Arial" panose="020B0604020202020204" pitchFamily="34" charset="0"/>
              </a:rPr>
              <a:t>avangardă în peisajul educațional grecesc, cu un portofoliu consistent de proiecte internaționale;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2" t="5074" r="7830" b="11229"/>
          <a:stretch/>
        </p:blipFill>
        <p:spPr bwMode="auto">
          <a:xfrm>
            <a:off x="1691680" y="773142"/>
            <a:ext cx="1930004" cy="176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kateri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378052" cy="22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TB_Grecia\IMG-20180606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6718227" cy="37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558" y="4059789"/>
            <a:ext cx="3336232" cy="18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5356" y="6165304"/>
            <a:ext cx="70834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IMG-20180606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55440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2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80720" cy="706090"/>
          </a:xfrm>
        </p:spPr>
        <p:txBody>
          <a:bodyPr>
            <a:normAutofit/>
          </a:bodyPr>
          <a:lstStyle/>
          <a:p>
            <a:pPr algn="ctr"/>
            <a:r>
              <a:rPr lang="ro-RO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întâlnirii</a:t>
            </a:r>
            <a:endParaRPr lang="ro-R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115616" y="1628800"/>
            <a:ext cx="7704856" cy="421344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o-RO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iunie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o-RO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Mesajul gazdelor și al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coodonatorului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PLATON și ALDA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RO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ctualizarea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stadiului de implementare a proiectului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acordurile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de parteneriat și primele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tranșe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rambursările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reuniunilor de la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Strasbourg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alte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actualizări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2000" dirty="0" err="1">
                <a:latin typeface="Arial" panose="020B0604020202020204" pitchFamily="34" charset="0"/>
                <a:cs typeface="Arial" panose="020B0604020202020204" pitchFamily="34" charset="0"/>
              </a:rPr>
              <a:t>ALDA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și partenerii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Partea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de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cercetare</a:t>
            </a:r>
            <a:r>
              <a:rPr lang="ro-RO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Rezultatele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cercetării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cadrului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național și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sondajului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administrat în școlile din județ – </a:t>
            </a:r>
            <a:r>
              <a:rPr lang="vi-V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o-R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 </a:t>
            </a:r>
            <a:r>
              <a:rPr lang="vi-V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pregătire A2 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prezentarea proiectului de plan de formare și definirea </a:t>
            </a:r>
            <a:r>
              <a:rPr 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modulelor -</a:t>
            </a:r>
            <a:r>
              <a:rPr lang="vi-V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INQ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o-RO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4935" y="144312"/>
            <a:ext cx="3059757" cy="56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22"/>
            <a:ext cx="1844084" cy="7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96" t="4993" r="4824" b="36316"/>
          <a:stretch/>
        </p:blipFill>
        <p:spPr bwMode="auto">
          <a:xfrm>
            <a:off x="1565327" y="6093294"/>
            <a:ext cx="7083005" cy="58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25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țiu">
  <a:themeElements>
    <a:clrScheme name="Solstițiu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țiu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țiu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311</TotalTime>
  <Words>687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Solstițiu</vt:lpstr>
      <vt:lpstr>Student Talent Bank (STB) Proiect Erasmus+ (KA1) </vt:lpstr>
      <vt:lpstr>Descriere proiect</vt:lpstr>
      <vt:lpstr>INQ, Stichting Incubator, Netherlands</vt:lpstr>
      <vt:lpstr>Scopul proiectului</vt:lpstr>
      <vt:lpstr>Axe conceptuale</vt:lpstr>
      <vt:lpstr>4-5 iunie 2018 Școlile Platon Proiecte UE / Departamentul de învățare pe tot parcursul vieții, Ganochora, Katerini  – întâlnire transnațională de proiect</vt:lpstr>
      <vt:lpstr>Despre gazde</vt:lpstr>
      <vt:lpstr>Slide 8</vt:lpstr>
      <vt:lpstr>Agenda întâlnirii</vt:lpstr>
      <vt:lpstr>Slide 10</vt:lpstr>
      <vt:lpstr>5 iunie 2018</vt:lpstr>
      <vt:lpstr>Slide 12</vt:lpstr>
      <vt:lpstr>Agenda viitoare a proiectului</vt:lpstr>
      <vt:lpstr>Contact:   InspectoratulScolarJudeteanIasi, Proiecte.isjiasi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Unitate Scolara</dc:creator>
  <cp:lastModifiedBy>gc</cp:lastModifiedBy>
  <cp:revision>48</cp:revision>
  <dcterms:created xsi:type="dcterms:W3CDTF">2017-11-26T11:36:28Z</dcterms:created>
  <dcterms:modified xsi:type="dcterms:W3CDTF">2018-06-19T05:32:09Z</dcterms:modified>
</cp:coreProperties>
</file>